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4344" r:id="rId2"/>
  </p:sldMasterIdLst>
  <p:notesMasterIdLst>
    <p:notesMasterId r:id="rId17"/>
  </p:notesMasterIdLst>
  <p:sldIdLst>
    <p:sldId id="256" r:id="rId3"/>
    <p:sldId id="309" r:id="rId4"/>
    <p:sldId id="319" r:id="rId5"/>
    <p:sldId id="320" r:id="rId6"/>
    <p:sldId id="310" r:id="rId7"/>
    <p:sldId id="311" r:id="rId8"/>
    <p:sldId id="312" r:id="rId9"/>
    <p:sldId id="322" r:id="rId10"/>
    <p:sldId id="315" r:id="rId11"/>
    <p:sldId id="318" r:id="rId12"/>
    <p:sldId id="321" r:id="rId13"/>
    <p:sldId id="313" r:id="rId14"/>
    <p:sldId id="308" r:id="rId15"/>
    <p:sldId id="323" r:id="rId1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88" autoAdjust="0"/>
    <p:restoredTop sz="68076" autoAdjust="0"/>
  </p:normalViewPr>
  <p:slideViewPr>
    <p:cSldViewPr snapToGrid="0">
      <p:cViewPr varScale="1">
        <p:scale>
          <a:sx n="50" d="100"/>
          <a:sy n="50" d="100"/>
        </p:scale>
        <p:origin x="820" y="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t>3/5/2024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Modifier les styles du texte maître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farmersdefenceforce.nl/bron-van-insleep-blauwtongvirus-type-3-lijkt-ontdekt/"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wur.nl/en/research-results/research-institutes/bioveterinary-research/show-bvr/bluetongue-found-in-dutch-dog.ht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t>1</a:t>
            </a:fld>
            <a:endParaRPr lang="en-US" altLang="en-US">
              <a:solidFill>
                <a:srgbClr val="000000"/>
              </a:solidFill>
            </a:endParaRPr>
          </a:p>
        </p:txBody>
      </p:sp>
    </p:spTree>
    <p:extLst>
      <p:ext uri="{BB962C8B-B14F-4D97-AF65-F5344CB8AC3E}">
        <p14:creationId xmlns:p14="http://schemas.microsoft.com/office/powerpoint/2010/main" val="2909490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Nous demandons à tous les groupes de notre réseau de </a:t>
            </a:r>
            <a:r>
              <a:rPr lang="en-CA" baseline="0" dirty="0"/>
              <a:t>nous indiquer si ce qui est fait pour le réseau apporte une valeur ajoutée. Il s'agit donc d'une enquête de type "pouce en l'air" ou "pouce en bas".</a:t>
            </a:r>
          </a:p>
          <a:p>
            <a:endParaRPr lang="en-CA" baseline="0" dirty="0"/>
          </a:p>
          <a:p>
            <a:r>
              <a:rPr lang="en-CA" baseline="0" dirty="0"/>
              <a:t>Si vous avez des commentaires sur ce que nous pourrions améliorer ou sur ce que nous devrions cesser de faire, nous vous en serions reconnaissants - maintenant ou plus tard.  Compte tenu de nos ressources limitées, nous ne voulons pas consacrer d'efforts à des choses qui n'ont pas de valeur. </a:t>
            </a:r>
          </a:p>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14</a:t>
            </a:fld>
            <a:endParaRPr lang="en-US"/>
          </a:p>
        </p:txBody>
      </p:sp>
    </p:spTree>
    <p:extLst>
      <p:ext uri="{BB962C8B-B14F-4D97-AF65-F5344CB8AC3E}">
        <p14:creationId xmlns:p14="http://schemas.microsoft.com/office/powerpoint/2010/main" val="3957818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Image au 4 mars 2023</a:t>
            </a:r>
          </a:p>
          <a:p>
            <a:endParaRPr lang="en-CA" altLang="en-US" dirty="0"/>
          </a:p>
          <a:p>
            <a:r>
              <a:rPr lang="en-CA" altLang="en-US" dirty="0"/>
              <a:t>Total ~6918 cas</a:t>
            </a:r>
          </a:p>
          <a:p>
            <a:endParaRPr lang="en-CA" altLang="en-US" dirty="0"/>
          </a:p>
          <a:p>
            <a:r>
              <a:rPr lang="en-CA" altLang="en-US" dirty="0"/>
              <a:t>La source d'introduction du sérotype 3 du BTV aux </a:t>
            </a:r>
            <a:r>
              <a:rPr lang="en-CA" altLang="en-US" u="sng" dirty="0">
                <a:hlinkClick r:id="rId3"/>
              </a:rPr>
              <a:t>Pays-Bas serait </a:t>
            </a:r>
            <a:r>
              <a:rPr lang="en-CA" altLang="en-US" dirty="0"/>
              <a:t>liée à des moucherons présents dans des déchets ménagers transportés par train de Rome à Amsterdam. Les informations </a:t>
            </a:r>
            <a:r>
              <a:rPr lang="en-CA" altLang="en-US" baseline="0" dirty="0"/>
              <a:t>figurant sur le site web officiel des Pays-Bas indiquent que la source ne provenait pas d'Europe et qu'elle n'a pas encore été identifiée.</a:t>
            </a:r>
            <a:endParaRPr lang="en-CA" altLang="en-US" dirty="0"/>
          </a:p>
          <a:p>
            <a:endParaRPr lang="en-US" altLang="en-US" dirty="0"/>
          </a:p>
          <a:p>
            <a:r>
              <a:rPr lang="en-US" altLang="en-US" dirty="0"/>
              <a:t>Les Pays-Bas ont signalé la présence du sérotype 3 du BTV chez une </a:t>
            </a:r>
            <a:r>
              <a:rPr lang="en-US" altLang="en-US" u="sng" dirty="0">
                <a:hlinkClick r:id="rId4"/>
              </a:rPr>
              <a:t>chienne </a:t>
            </a:r>
            <a:r>
              <a:rPr lang="en-US" altLang="en-US" dirty="0"/>
              <a:t>enceinte de 3,5 ans qui vivait dans une ferme laitière avec des bovins et des ovins, et on ne sait pas comment la chienne a été infectée ; l'infection par le BTV chez les chiens est rare et n'a été signalée auparavant que chez des chiennes enceintes </a:t>
            </a:r>
            <a:endParaRPr lang="en-CA" altLang="en-US" dirty="0"/>
          </a:p>
          <a:p>
            <a:endParaRPr lang="en-US" altLang="en-US" dirty="0"/>
          </a:p>
          <a:p>
            <a:br>
              <a:rPr lang="en-US" altLang="en-US" dirty="0"/>
            </a:br>
            <a:endParaRPr lang="en-CA" altLang="en-US" dirty="0"/>
          </a:p>
          <a:p>
            <a:endParaRPr lang="en-CA"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DD0A7B-333B-41AF-BEAA-35DA872D77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251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3</a:t>
            </a:fld>
            <a:endParaRPr lang="en-US"/>
          </a:p>
        </p:txBody>
      </p:sp>
    </p:spTree>
    <p:extLst>
      <p:ext uri="{BB962C8B-B14F-4D97-AF65-F5344CB8AC3E}">
        <p14:creationId xmlns:p14="http://schemas.microsoft.com/office/powerpoint/2010/main" val="2433333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https://www.scielo.org.za/scielo.php?script=sci_arttext&amp;pid=S1019-91282022000200018 </a:t>
            </a:r>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4</a:t>
            </a:fld>
            <a:endParaRPr lang="en-US"/>
          </a:p>
        </p:txBody>
      </p:sp>
    </p:spTree>
    <p:extLst>
      <p:ext uri="{BB962C8B-B14F-4D97-AF65-F5344CB8AC3E}">
        <p14:creationId xmlns:p14="http://schemas.microsoft.com/office/powerpoint/2010/main" val="3206012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En raison de la période actuelle de faible vecteur (qui indique une faible activité des moucherons), où les anticorps sont faibles et où les résultats des tests indiquent une infection plus ancienne, les animaux dont le test est positif pour la fièvre catarrhale ovine ne sont pas abattus pour le moment. Cela s'explique par le fait que la température plus basse réduit le risque de transmission.</a:t>
            </a:r>
          </a:p>
          <a:p>
            <a:endParaRPr lang="en-CA" altLang="en-US" dirty="0"/>
          </a:p>
          <a:p>
            <a:r>
              <a:rPr lang="en-CA" altLang="en-US" dirty="0"/>
              <a:t>Le Royaume-Uni a testé environ 45 000 animaux pour le BTV-3 et n'a trouvé que 123 positifs. Aucun animal n'était mort et il n'y avait aucun signe clinique de maladie chez les animaux.</a:t>
            </a:r>
          </a:p>
          <a:p>
            <a:endParaRPr lang="en-CA" altLang="en-US" dirty="0"/>
          </a:p>
          <a:p>
            <a:r>
              <a:rPr lang="en-CA" altLang="en-US" dirty="0"/>
              <a:t>La situation est différente de celle qui prévaut aux Pays-Bas, avec une mortalité de 20 % chez les ovins et près de 7 000 locaux infectés.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620A19-19E1-4656-91D4-9A70D22B2A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3924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Autres pays ? Les Pays-Bas, l'Allemagne et la Belgique établissent des rapports en raison des exportations, mais d'autres pays de l'UE n'effectuent pas de surveillance s'ils n'ont pas de marché qui l'exige. </a:t>
            </a:r>
          </a:p>
          <a:p>
            <a:endParaRPr lang="en-CA" altLang="en-US" dirty="0"/>
          </a:p>
          <a:p>
            <a:r>
              <a:rPr lang="en-CA" altLang="en-US" dirty="0"/>
              <a:t>beaucoup d'inconnues autour de la distribution du BTV-3 en Europe.</a:t>
            </a:r>
          </a:p>
          <a:p>
            <a:endParaRPr lang="en-CA" altLang="en-US" dirty="0"/>
          </a:p>
          <a:p>
            <a:endParaRPr lang="en-CA"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E3D2E9-B9FB-40C4-AFBD-25EDFF56AA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0592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Les sérotypes du BTV aux États-Unis sont répertoriés comme "établis" (3, </a:t>
            </a:r>
            <a:r>
              <a:rPr lang="en-US" sz="1200" b="1" i="0" u="none" strike="noStrike" kern="1200" baseline="0" dirty="0">
                <a:solidFill>
                  <a:schemeClr val="tx1"/>
                </a:solidFill>
                <a:latin typeface="+mn-lt"/>
                <a:ea typeface="+mn-ea"/>
                <a:cs typeface="+mn-cs"/>
              </a:rPr>
              <a:t>6, </a:t>
            </a:r>
            <a:r>
              <a:rPr lang="en-US" sz="1200" b="0" i="0" u="none" strike="noStrike" kern="1200" baseline="0" dirty="0">
                <a:solidFill>
                  <a:schemeClr val="tx1"/>
                </a:solidFill>
                <a:latin typeface="+mn-lt"/>
                <a:ea typeface="+mn-ea"/>
                <a:cs typeface="+mn-cs"/>
              </a:rPr>
              <a:t>10, 11, 12, 13, 17), "signalés" (1, 2, 5, 9, 14, 15, 18, 19, 22, 24) ou "non signalés" (4, 7, 8, 16, 20, 21, 23, 25, 26) (USDA APHIS, 2022). </a:t>
            </a:r>
          </a:p>
          <a:p>
            <a:endParaRPr lang="en-US" alt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r>
              <a:rPr lang="en-US" altLang="en-US" sz="1200" b="0" i="0" u="none" strike="noStrike" kern="1200" baseline="0" dirty="0">
                <a:solidFill>
                  <a:schemeClr val="tx1"/>
                </a:solidFill>
                <a:latin typeface="+mn-lt"/>
                <a:ea typeface="+mn-ea"/>
                <a:cs typeface="+mn-cs"/>
              </a:rPr>
              <a:t>Au Canada - Les souches à notification immédiate sont les souches 2, 10, 11, 13 et 17.</a:t>
            </a:r>
          </a:p>
          <a:p>
            <a:r>
              <a:rPr lang="en-US" altLang="en-US" sz="1200" b="0" i="0" u="none" strike="noStrike" kern="1200" baseline="0" dirty="0">
                <a:solidFill>
                  <a:schemeClr val="tx1"/>
                </a:solidFill>
                <a:latin typeface="+mn-lt"/>
                <a:ea typeface="+mn-ea"/>
                <a:cs typeface="+mn-cs"/>
              </a:rPr>
              <a:t>Toutes les autres souches doivent être déclarées.</a:t>
            </a:r>
            <a:endParaRPr lang="en-CA"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52B2F-4CCE-47C7-9943-C29C4BE8EC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5191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52B2F-4CCE-47C7-9943-C29C4BE8EC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7417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5583326A-2C47-4B7D-A830-8E8E746B6AB4}" type="slidenum">
              <a:rPr lang="en-CA" smtClean="0"/>
              <a:t>10</a:t>
            </a:fld>
            <a:endParaRPr lang="en-CA"/>
          </a:p>
        </p:txBody>
      </p:sp>
    </p:spTree>
    <p:extLst>
      <p:ext uri="{BB962C8B-B14F-4D97-AF65-F5344CB8AC3E}">
        <p14:creationId xmlns:p14="http://schemas.microsoft.com/office/powerpoint/2010/main" val="1482449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35289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312102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A0E8B8BF-0D2C-4C21-BE06-B5EAB2CC2619}" type="slidenum">
              <a:rPr lang="en-US"/>
              <a:pPr>
                <a:defRPr/>
              </a:pPr>
              <a:t>‹#›</a:t>
            </a:fld>
            <a:endParaRPr lang="en-US"/>
          </a:p>
        </p:txBody>
      </p:sp>
    </p:spTree>
    <p:extLst>
      <p:ext uri="{BB962C8B-B14F-4D97-AF65-F5344CB8AC3E}">
        <p14:creationId xmlns:p14="http://schemas.microsoft.com/office/powerpoint/2010/main" val="2796746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ED561C27-E525-4936-AB17-CC70CAE11B7D}" type="slidenum">
              <a:rPr lang="en-US"/>
              <a:pPr>
                <a:defRPr/>
              </a:pPr>
              <a:t>‹#›</a:t>
            </a:fld>
            <a:endParaRPr lang="en-US"/>
          </a:p>
        </p:txBody>
      </p:sp>
    </p:spTree>
    <p:extLst>
      <p:ext uri="{BB962C8B-B14F-4D97-AF65-F5344CB8AC3E}">
        <p14:creationId xmlns:p14="http://schemas.microsoft.com/office/powerpoint/2010/main" val="717982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CE405005-A2BD-4EA7-A4F2-ECC9917BDC51}" type="slidenum">
              <a:rPr lang="en-US"/>
              <a:pPr>
                <a:defRPr/>
              </a:pPr>
              <a:t>‹#›</a:t>
            </a:fld>
            <a:endParaRPr lang="en-US"/>
          </a:p>
        </p:txBody>
      </p:sp>
    </p:spTree>
    <p:extLst>
      <p:ext uri="{BB962C8B-B14F-4D97-AF65-F5344CB8AC3E}">
        <p14:creationId xmlns:p14="http://schemas.microsoft.com/office/powerpoint/2010/main" val="4160624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A63D88CC-3724-4177-8A10-A07FEA90FC65}" type="slidenum">
              <a:rPr lang="en-US"/>
              <a:pPr>
                <a:defRPr/>
              </a:pPr>
              <a:t>‹#›</a:t>
            </a:fld>
            <a:endParaRPr lang="en-US"/>
          </a:p>
        </p:txBody>
      </p:sp>
    </p:spTree>
    <p:extLst>
      <p:ext uri="{BB962C8B-B14F-4D97-AF65-F5344CB8AC3E}">
        <p14:creationId xmlns:p14="http://schemas.microsoft.com/office/powerpoint/2010/main" val="2882050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69EB11BD-7F14-4F91-8947-B0C10C466245}" type="slidenum">
              <a:rPr lang="en-US"/>
              <a:pPr>
                <a:defRPr/>
              </a:pPr>
              <a:t>‹#›</a:t>
            </a:fld>
            <a:endParaRPr lang="en-US"/>
          </a:p>
        </p:txBody>
      </p:sp>
    </p:spTree>
    <p:extLst>
      <p:ext uri="{BB962C8B-B14F-4D97-AF65-F5344CB8AC3E}">
        <p14:creationId xmlns:p14="http://schemas.microsoft.com/office/powerpoint/2010/main" val="3795907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E39EFC7B-1F01-47C1-94B2-1DD2E7ECA039}" type="slidenum">
              <a:rPr lang="en-US"/>
              <a:pPr>
                <a:defRPr/>
              </a:pPr>
              <a:t>‹#›</a:t>
            </a:fld>
            <a:endParaRPr lang="en-US"/>
          </a:p>
        </p:txBody>
      </p:sp>
    </p:spTree>
    <p:extLst>
      <p:ext uri="{BB962C8B-B14F-4D97-AF65-F5344CB8AC3E}">
        <p14:creationId xmlns:p14="http://schemas.microsoft.com/office/powerpoint/2010/main" val="1962169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B4558BC0-E079-4D64-A772-7AD61B370065}" type="slidenum">
              <a:rPr lang="en-US"/>
              <a:pPr>
                <a:defRPr/>
              </a:pPr>
              <a:t>‹#›</a:t>
            </a:fld>
            <a:endParaRPr lang="en-US"/>
          </a:p>
        </p:txBody>
      </p:sp>
    </p:spTree>
    <p:extLst>
      <p:ext uri="{BB962C8B-B14F-4D97-AF65-F5344CB8AC3E}">
        <p14:creationId xmlns:p14="http://schemas.microsoft.com/office/powerpoint/2010/main" val="507298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5240C8FD-AE25-47E3-9686-7FB76AAFB345}" type="slidenum">
              <a:rPr lang="en-US"/>
              <a:pPr>
                <a:defRPr/>
              </a:pPr>
              <a:t>‹#›</a:t>
            </a:fld>
            <a:endParaRPr lang="en-US"/>
          </a:p>
        </p:txBody>
      </p:sp>
    </p:spTree>
    <p:extLst>
      <p:ext uri="{BB962C8B-B14F-4D97-AF65-F5344CB8AC3E}">
        <p14:creationId xmlns:p14="http://schemas.microsoft.com/office/powerpoint/2010/main" val="966102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AFCE0F54-C0E7-40D7-B72E-A83781454C49}" type="slidenum">
              <a:rPr lang="en-US"/>
              <a:pPr>
                <a:defRPr/>
              </a:pPr>
              <a:t>‹#›</a:t>
            </a:fld>
            <a:endParaRPr lang="en-US"/>
          </a:p>
        </p:txBody>
      </p:sp>
    </p:spTree>
    <p:extLst>
      <p:ext uri="{BB962C8B-B14F-4D97-AF65-F5344CB8AC3E}">
        <p14:creationId xmlns:p14="http://schemas.microsoft.com/office/powerpoint/2010/main" val="2693546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du texte maître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t>3/5/2024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du texte maître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245D205-F469-44CF-AE36-008120FB9082}" type="datetime1">
              <a:rPr lang="en-US"/>
              <a:t>3/5/2024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B9C433E2-722F-4EA6-B9E2-443B5DE69A9A}" type="slidenum">
              <a:rPr lang="en-US"/>
              <a:t>‹#›</a:t>
            </a:fld>
            <a:endParaRPr lang="en-US"/>
          </a:p>
        </p:txBody>
      </p:sp>
    </p:spTree>
    <p:extLst>
      <p:ext uri="{BB962C8B-B14F-4D97-AF65-F5344CB8AC3E}">
        <p14:creationId xmlns:p14="http://schemas.microsoft.com/office/powerpoint/2010/main" val="304544652"/>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hyperlink" Target="https://ecevr.org/DOIx.php?id=10.7774/cevr.2014.3.1.58" TargetMode="External"/><Relationship Id="rId4" Type="http://schemas.openxmlformats.org/officeDocument/2006/relationships/hyperlink" Target="https://bancos.salud.gob.ar/recurso/boletin-epidemiologico-nacional-n-686-se-1-202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infocampo.com.ar/otra-sorpresa-con-la-encefalomielitis-equina-en-baradero-se-contagio-una-oveja/" TargetMode="Externa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pig333.com/latest_swine_news/increased-risk-of-foot-and-mouth-disease-entry-into-europe_20042/"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www.nature.com/articles/s41598-024-53774-x" TargetMode="External"/><Relationship Id="rId2" Type="http://schemas.openxmlformats.org/officeDocument/2006/relationships/hyperlink" Target="https://www.cell.com/iscience/fulltext/S2589-0042(23)02505-1" TargetMode="External"/><Relationship Id="rId1" Type="http://schemas.openxmlformats.org/officeDocument/2006/relationships/slideLayout" Target="../slideLayouts/slideLayout5.xml"/><Relationship Id="rId4" Type="http://schemas.openxmlformats.org/officeDocument/2006/relationships/hyperlink" Target="https://pubmed.ncbi.nlm.nih.gov/38194859/"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s://www.nvwa.nl/onderwerpen/blauwtong/documenten/dier/dierziekten/overige-dierziekten/publicaties/index"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hyperlink" Target="https://www.wur.nl/en/research-results/research-institutes/bioveterinary-research/show-bvr/bluetongue-found-in-dutch-dog.ht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wur.nl/en/research-results/research-institutes/bioveterinary-research/show-bvr/bluetongue-found-in-dutch-dog.htm"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hyperlink" Target="https://microbewiki.kenyon.edu/index.php/File:Bluetongue.jpg"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wur.nl/en/research-results/research-institutes/bioveterinary-research/show-bvr/bluetongue-found-in-dutch-dog.htm"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hyperlink" Target="https://www.scielo.org.za/scielo.php?script=sci_arttext&amp;pid=S1019-91282022000200018" TargetMode="External"/><Relationship Id="rId4" Type="http://schemas.openxmlformats.org/officeDocument/2006/relationships/hyperlink" Target="https://www.cambridge.org/core/journals/epidemiology-and-infection/article/midgetransmitted-bluetongue-in-domestic-dogs/F199EDD9A2FF915757EA1B5468C29D0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ahis.woah.org/#/in-review/5330"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hyperlink" Target="https://www.gov.uk/guidance/bluetongu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ahis.woah.org/#/in-review/5265"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hyperlink" Target="https://www.fli.de/en/news/short-messages/short-message/first-outbreak-of-bluetongue-serotype-3-in-germany-confirmed/" TargetMode="External"/><Relationship Id="rId4" Type="http://schemas.openxmlformats.org/officeDocument/2006/relationships/hyperlink" Target="https://wahis.woah.org/#/in-review/5306"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sciencedirect.com/science/article/pii/S0378113523002985?via%3Dihub"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s://pubmed.ncbi.nlm.nih.gov/38182930/"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a:t>Communauté des maladies émergentes et zoonotiques</a:t>
            </a:r>
            <a:br>
              <a:rPr lang="fr-FR" sz="2800" dirty="0"/>
            </a:br>
            <a:r>
              <a:rPr lang="fr-FR" sz="2000" i="1" dirty="0"/>
              <a:t>Identifier les risques émergents grâce à l'intelligence collective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CEZD - Mise à jour du réseau des petits ruminants du CAHSS</a:t>
            </a:r>
          </a:p>
          <a:p>
            <a:pPr eaLnBrk="1" hangingPunct="1"/>
            <a:r>
              <a:rPr lang="en-CA" altLang="en-US" dirty="0"/>
              <a:t>05 mars 2024</a:t>
            </a:r>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 </a:t>
            </a:r>
            <a:endParaRPr lang="en-US" altLang="en-US" sz="3600">
              <a:solidFill>
                <a:srgbClr val="FFFFFF"/>
              </a:solidFill>
            </a:endParaRPr>
          </a:p>
        </p:txBody>
      </p:sp>
    </p:spTree>
    <p:extLst>
      <p:ext uri="{BB962C8B-B14F-4D97-AF65-F5344CB8AC3E}">
        <p14:creationId xmlns:p14="http://schemas.microsoft.com/office/powerpoint/2010/main" val="1644282483"/>
      </p:ext>
    </p:extLst>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rcRect t="2275"/>
          <a:stretch>
            <a:fillRect/>
          </a:stretch>
        </p:blipFill>
        <p:spPr>
          <a:xfrm>
            <a:off x="6975475" y="103188"/>
            <a:ext cx="5143500" cy="5743575"/>
          </a:xfrm>
        </p:spPr>
      </p:pic>
      <p:sp>
        <p:nvSpPr>
          <p:cNvPr id="2" name="Title 1"/>
          <p:cNvSpPr>
            <a:spLocks noGrp="1"/>
          </p:cNvSpPr>
          <p:nvPr>
            <p:ph type="title"/>
          </p:nvPr>
        </p:nvSpPr>
        <p:spPr>
          <a:xfrm>
            <a:off x="766763" y="34925"/>
            <a:ext cx="10515600" cy="1325563"/>
          </a:xfrm>
        </p:spPr>
        <p:txBody>
          <a:bodyPr/>
          <a:lstStyle/>
          <a:p>
            <a:pPr>
              <a:defRPr/>
            </a:pPr>
            <a:r>
              <a:rPr lang="en-CA" b="1" dirty="0">
                <a:latin typeface="+mn-lt"/>
              </a:rPr>
              <a:t>Cas équins en Argentine</a:t>
            </a:r>
          </a:p>
        </p:txBody>
      </p:sp>
      <p:sp>
        <p:nvSpPr>
          <p:cNvPr id="79876" name="Content Placeholder 2"/>
          <p:cNvSpPr>
            <a:spLocks noGrp="1"/>
          </p:cNvSpPr>
          <p:nvPr>
            <p:ph sz="half" idx="1"/>
          </p:nvPr>
        </p:nvSpPr>
        <p:spPr>
          <a:xfrm>
            <a:off x="458787" y="1497013"/>
            <a:ext cx="6516688" cy="5224462"/>
          </a:xfrm>
        </p:spPr>
        <p:txBody>
          <a:bodyPr/>
          <a:lstStyle/>
          <a:p>
            <a:r>
              <a:rPr lang="en-CA" altLang="en-US" dirty="0">
                <a:hlinkClick r:id="rId4"/>
              </a:rPr>
              <a:t>Bulletin épidémiologique du ministère argentin de la santé</a:t>
            </a:r>
            <a:endParaRPr lang="en-CA" altLang="en-US" dirty="0"/>
          </a:p>
          <a:p>
            <a:r>
              <a:rPr lang="en-CA" altLang="en-US" dirty="0"/>
              <a:t>Premiers cas équins signalés le 27 novembre</a:t>
            </a:r>
            <a:r>
              <a:rPr lang="en-CA" altLang="en-US" baseline="30000" dirty="0"/>
              <a:t>th</a:t>
            </a:r>
            <a:r>
              <a:rPr lang="en-CA" altLang="en-US" dirty="0"/>
              <a:t> , 2023</a:t>
            </a:r>
          </a:p>
          <a:p>
            <a:r>
              <a:rPr lang="en-CA" altLang="en-US" dirty="0"/>
              <a:t>Au 12 janvier 2024, il y a eu 1 272 cas.</a:t>
            </a:r>
          </a:p>
          <a:p>
            <a:pPr lvl="1"/>
            <a:r>
              <a:rPr lang="en-CA" altLang="en-US" dirty="0"/>
              <a:t>40 confirmés par le laboratoire</a:t>
            </a:r>
          </a:p>
          <a:p>
            <a:pPr lvl="1"/>
            <a:r>
              <a:rPr lang="en-CA" altLang="en-US" dirty="0"/>
              <a:t>1232 diagnostic clinique (</a:t>
            </a:r>
            <a:r>
              <a:rPr lang="en-US" altLang="en-US" dirty="0"/>
              <a:t>par symptomatologie et lien épidémiologique)</a:t>
            </a:r>
            <a:endParaRPr lang="en-CA" altLang="en-US" dirty="0"/>
          </a:p>
          <a:p>
            <a:endParaRPr lang="en-CA" altLang="en-US" dirty="0"/>
          </a:p>
        </p:txBody>
      </p:sp>
      <p:sp>
        <p:nvSpPr>
          <p:cNvPr id="5" name="Slide Number Placeholder 4"/>
          <p:cNvSpPr>
            <a:spLocks noGrp="1"/>
          </p:cNvSpPr>
          <p:nvPr>
            <p:ph type="sldNum" sz="quarter" idx="10"/>
          </p:nvPr>
        </p:nvSpPr>
        <p:spPr/>
        <p:txBody>
          <a:bodyPr/>
          <a:lstStyle/>
          <a:p>
            <a:pPr>
              <a:defRPr/>
            </a:pPr>
            <a:fld id="{4BF184A6-8344-40FB-AA73-DB4B671A1689}" type="slidenum">
              <a:rPr lang="en-US" smtClean="0"/>
              <a:t>10</a:t>
            </a:fld>
            <a:endParaRPr lang="en-US"/>
          </a:p>
        </p:txBody>
      </p:sp>
      <p:sp>
        <p:nvSpPr>
          <p:cNvPr id="79878" name="TextBox 6"/>
          <p:cNvSpPr txBox="1">
            <a:spLocks noChangeArrowheads="1"/>
          </p:cNvSpPr>
          <p:nvPr/>
        </p:nvSpPr>
        <p:spPr bwMode="auto">
          <a:xfrm>
            <a:off x="7705725" y="5862638"/>
            <a:ext cx="44545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hlinkClick r:id="rId5"/>
              </a:rPr>
              <a:t>Encéphalites zoonotiques causées par des arbovirus : transmission et épidémiologie des alphavirus et des flavivirus</a:t>
            </a:r>
            <a:endParaRPr lang="en-US" altLang="en-US" sz="1800"/>
          </a:p>
        </p:txBody>
      </p:sp>
    </p:spTree>
    <p:extLst>
      <p:ext uri="{BB962C8B-B14F-4D97-AF65-F5344CB8AC3E}">
        <p14:creationId xmlns:p14="http://schemas.microsoft.com/office/powerpoint/2010/main" val="4073661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hlinkClick r:id="rId2"/>
              </a:rPr>
              <a:t>Une autre surprise avec l'encéphalomyélite équine : à </a:t>
            </a:r>
            <a:r>
              <a:rPr lang="en-US" sz="4000" dirty="0" err="1">
                <a:hlinkClick r:id="rId2"/>
              </a:rPr>
              <a:t>Baradero</a:t>
            </a:r>
            <a:r>
              <a:rPr lang="en-US" sz="4000" dirty="0">
                <a:hlinkClick r:id="rId2"/>
              </a:rPr>
              <a:t>, un mouton a été infecté - </a:t>
            </a:r>
            <a:r>
              <a:rPr lang="en-US" sz="4000" dirty="0" err="1">
                <a:hlinkClick r:id="rId2"/>
              </a:rPr>
              <a:t>Infocampo</a:t>
            </a:r>
            <a:endParaRPr lang="en-CA" sz="4000" dirty="0"/>
          </a:p>
        </p:txBody>
      </p:sp>
      <p:sp>
        <p:nvSpPr>
          <p:cNvPr id="3" name="Content Placeholder 2"/>
          <p:cNvSpPr>
            <a:spLocks noGrp="1"/>
          </p:cNvSpPr>
          <p:nvPr>
            <p:ph sz="half" idx="1"/>
          </p:nvPr>
        </p:nvSpPr>
        <p:spPr>
          <a:xfrm>
            <a:off x="304800" y="1936863"/>
            <a:ext cx="5867400" cy="4128861"/>
          </a:xfrm>
        </p:spPr>
        <p:txBody>
          <a:bodyPr/>
          <a:lstStyle/>
          <a:p>
            <a:r>
              <a:rPr lang="en-US" sz="2600" dirty="0"/>
              <a:t>La patiente était </a:t>
            </a:r>
            <a:r>
              <a:rPr lang="en-US" sz="2600" b="1" dirty="0"/>
              <a:t>une brebis femelle âgée de quatre mois </a:t>
            </a:r>
            <a:r>
              <a:rPr lang="en-US" sz="2600" dirty="0"/>
              <a:t>qui présentait des signes de nervosité </a:t>
            </a:r>
          </a:p>
          <a:p>
            <a:r>
              <a:rPr lang="en-US" sz="2600" dirty="0"/>
              <a:t>A vécu </a:t>
            </a:r>
            <a:r>
              <a:rPr lang="en-US" sz="2600" b="1" dirty="0"/>
              <a:t>avec des chevaux présentant des signes cliniques </a:t>
            </a:r>
            <a:r>
              <a:rPr lang="en-US" sz="2600" dirty="0"/>
              <a:t>et des cas de mortalité</a:t>
            </a:r>
          </a:p>
          <a:p>
            <a:r>
              <a:rPr lang="en-US" sz="2600" dirty="0"/>
              <a:t>Ovins n'ayant pas été signalés auparavant avec l'encéphalite équine de l'Ouest</a:t>
            </a:r>
          </a:p>
          <a:p>
            <a:r>
              <a:rPr lang="en-US" sz="2600" dirty="0"/>
              <a:t>L'encéphalopathie spongiforme ovine (WEE) est apparue au Canada, la probabilité de réapparition est inconnue</a:t>
            </a:r>
            <a:endParaRPr lang="en-CA" sz="2600"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274769"/>
            <a:ext cx="5181600" cy="3453050"/>
          </a:xfrm>
        </p:spPr>
      </p:pic>
      <p:sp>
        <p:nvSpPr>
          <p:cNvPr id="5" name="Slide Number Placeholder 4"/>
          <p:cNvSpPr>
            <a:spLocks noGrp="1"/>
          </p:cNvSpPr>
          <p:nvPr>
            <p:ph type="sldNum" sz="quarter" idx="10"/>
          </p:nvPr>
        </p:nvSpPr>
        <p:spPr/>
        <p:txBody>
          <a:bodyPr/>
          <a:lstStyle/>
          <a:p>
            <a:pPr>
              <a:defRPr/>
            </a:pPr>
            <a:fld id="{A0E8B8BF-0D2C-4C21-BE06-B5EAB2CC2619}" type="slidenum">
              <a:rPr lang="en-US" smtClean="0"/>
              <a:t>11</a:t>
            </a:fld>
            <a:endParaRPr lang="en-US"/>
          </a:p>
        </p:txBody>
      </p:sp>
    </p:spTree>
    <p:extLst>
      <p:ext uri="{BB962C8B-B14F-4D97-AF65-F5344CB8AC3E}">
        <p14:creationId xmlns:p14="http://schemas.microsoft.com/office/powerpoint/2010/main" val="2085191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243"/>
            <a:ext cx="10515600" cy="1325563"/>
          </a:xfrm>
        </p:spPr>
        <p:txBody>
          <a:bodyPr/>
          <a:lstStyle/>
          <a:p>
            <a:r>
              <a:rPr lang="en-US" sz="3600" dirty="0">
                <a:hlinkClick r:id="rId2"/>
              </a:rPr>
              <a:t>Risque accru d'entrée de la fièvre aphteuse en Europe - Swine news - pig333, pig to pork community</a:t>
            </a:r>
            <a:endParaRPr lang="en-CA" sz="3600" dirty="0"/>
          </a:p>
        </p:txBody>
      </p:sp>
      <p:sp>
        <p:nvSpPr>
          <p:cNvPr id="5" name="Content Placeholder 4"/>
          <p:cNvSpPr>
            <a:spLocks noGrp="1"/>
          </p:cNvSpPr>
          <p:nvPr>
            <p:ph sz="half" idx="1"/>
          </p:nvPr>
        </p:nvSpPr>
        <p:spPr>
          <a:xfrm>
            <a:off x="152400" y="1373806"/>
            <a:ext cx="4313894" cy="4842459"/>
          </a:xfrm>
        </p:spPr>
        <p:txBody>
          <a:bodyPr/>
          <a:lstStyle/>
          <a:p>
            <a:r>
              <a:rPr lang="en-CA" dirty="0"/>
              <a:t>L'augmentation des détections de SAT-2 en Afrique du Nord est préoccupante</a:t>
            </a:r>
          </a:p>
          <a:p>
            <a:r>
              <a:rPr lang="en-CA" dirty="0"/>
              <a:t>Changement dans l'épidémiologie</a:t>
            </a:r>
          </a:p>
          <a:p>
            <a:r>
              <a:rPr lang="en-CA" dirty="0"/>
              <a:t>Couverture vaccinale insuffisante dans les pays touchés (Algérie, Tunisie, Libye)</a:t>
            </a:r>
          </a:p>
          <a:p>
            <a:r>
              <a:rPr lang="en-CA" dirty="0"/>
              <a:t>Le ramadan augmentera les mouvements de personnes et d'animaux</a:t>
            </a:r>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fld id="{CE405005-A2BD-4EA7-A4F2-ECC9917BDC51}" type="slidenum">
              <a:rPr lang="en-US" smtClean="0"/>
              <a:t>12</a:t>
            </a:fld>
            <a:endParaRPr lang="en-US"/>
          </a:p>
        </p:txBody>
      </p:sp>
      <p:pic>
        <p:nvPicPr>
          <p:cNvPr id="1026" name="Picture 2" descr="https://www.woah.org/app/uploads/2024/02/fmd-world-eng-2024-1.pn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466294" y="1791503"/>
            <a:ext cx="7725706" cy="4424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189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Résultats scientifiques</a:t>
            </a:r>
          </a:p>
        </p:txBody>
      </p:sp>
      <p:sp>
        <p:nvSpPr>
          <p:cNvPr id="3" name="Text Placeholder 2"/>
          <p:cNvSpPr>
            <a:spLocks noGrp="1"/>
          </p:cNvSpPr>
          <p:nvPr>
            <p:ph type="body" sz="quarter" idx="13"/>
          </p:nvPr>
        </p:nvSpPr>
        <p:spPr/>
        <p:txBody>
          <a:bodyPr/>
          <a:lstStyle/>
          <a:p>
            <a:r>
              <a:rPr lang="en-US" dirty="0">
                <a:hlinkClick r:id="rId2"/>
              </a:rPr>
              <a:t>Les plantes, vecteurs de transmission des prions dans l'environnement : </a:t>
            </a:r>
            <a:r>
              <a:rPr lang="en-US" dirty="0" err="1">
                <a:hlinkClick r:id="rId2"/>
              </a:rPr>
              <a:t>iScience </a:t>
            </a:r>
            <a:r>
              <a:rPr lang="en-US" dirty="0">
                <a:hlinkClick r:id="rId2"/>
              </a:rPr>
              <a:t>(cell.com)</a:t>
            </a:r>
            <a:endParaRPr lang="en-US" dirty="0"/>
          </a:p>
          <a:p>
            <a:r>
              <a:rPr lang="en-US" dirty="0">
                <a:hlinkClick r:id="rId3"/>
              </a:rPr>
              <a:t>Capacité d'un modèle dynamique de maladie sensible au climat à reproduire les épidémies historiques de fièvre de la vallée du Rift en Afrique | Scientific Reports (nature.com)</a:t>
            </a:r>
            <a:endParaRPr lang="en-US" dirty="0"/>
          </a:p>
          <a:p>
            <a:r>
              <a:rPr lang="en-US" dirty="0">
                <a:hlinkClick r:id="rId4"/>
              </a:rPr>
              <a:t>Détection de virus de la fièvre aphteuse du génotype A/AFRICA/G-I dans le Sultanat d'Oman - PubMed (nih.gov)</a:t>
            </a:r>
            <a:endParaRPr lang="en-CA" dirty="0"/>
          </a:p>
        </p:txBody>
      </p:sp>
      <p:sp>
        <p:nvSpPr>
          <p:cNvPr id="4" name="Slide Number Placeholder 3"/>
          <p:cNvSpPr>
            <a:spLocks noGrp="1"/>
          </p:cNvSpPr>
          <p:nvPr>
            <p:ph type="sldNum" sz="quarter" idx="14"/>
          </p:nvPr>
        </p:nvSpPr>
        <p:spPr/>
        <p:txBody>
          <a:bodyPr/>
          <a:lstStyle/>
          <a:p>
            <a:pPr>
              <a:defRPr/>
            </a:pPr>
            <a:fld id="{A5F12CC5-A507-4028-B3C9-257C8E707382}" type="slidenum">
              <a:rPr lang="en-US" smtClean="0"/>
              <a:t>13</a:t>
            </a:fld>
            <a:endParaRPr lang="en-US"/>
          </a:p>
        </p:txBody>
      </p:sp>
    </p:spTree>
    <p:extLst>
      <p:ext uri="{BB962C8B-B14F-4D97-AF65-F5344CB8AC3E}">
        <p14:creationId xmlns:p14="http://schemas.microsoft.com/office/powerpoint/2010/main" val="88957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latin typeface="+mn-lt"/>
              </a:rPr>
              <a:t>Enquête sur les groupes du réseau</a:t>
            </a:r>
          </a:p>
        </p:txBody>
      </p:sp>
      <p:sp>
        <p:nvSpPr>
          <p:cNvPr id="5" name="Content Placeholder 4"/>
          <p:cNvSpPr>
            <a:spLocks noGrp="1"/>
          </p:cNvSpPr>
          <p:nvPr>
            <p:ph sz="half" idx="1"/>
          </p:nvPr>
        </p:nvSpPr>
        <p:spPr/>
        <p:txBody>
          <a:bodyPr>
            <a:normAutofit/>
          </a:bodyPr>
          <a:lstStyle/>
          <a:p>
            <a:r>
              <a:rPr lang="en-CA" dirty="0"/>
              <a:t>Les rapports trimestriels de la CEZD sont-ils utiles ?</a:t>
            </a:r>
          </a:p>
          <a:p>
            <a:endParaRPr lang="en-CA" dirty="0"/>
          </a:p>
          <a:p>
            <a:endParaRPr lang="en-CA" dirty="0"/>
          </a:p>
          <a:p>
            <a:endParaRPr lang="en-CA" dirty="0"/>
          </a:p>
          <a:p>
            <a:endParaRPr lang="en-CA" dirty="0"/>
          </a:p>
          <a:p>
            <a:endParaRPr lang="en-CA" dirty="0"/>
          </a:p>
          <a:p>
            <a:endParaRPr lang="en-CA" dirty="0"/>
          </a:p>
          <a:p>
            <a:endParaRPr lang="en-CA" dirty="0"/>
          </a:p>
        </p:txBody>
      </p:sp>
      <p:sp>
        <p:nvSpPr>
          <p:cNvPr id="6" name="Content Placeholder 5"/>
          <p:cNvSpPr>
            <a:spLocks noGrp="1"/>
          </p:cNvSpPr>
          <p:nvPr>
            <p:ph sz="half" idx="2"/>
          </p:nvPr>
        </p:nvSpPr>
        <p:spPr/>
        <p:txBody>
          <a:bodyPr>
            <a:normAutofit/>
          </a:bodyPr>
          <a:lstStyle/>
          <a:p>
            <a:r>
              <a:rPr lang="en-CA" dirty="0"/>
              <a:t>Y a-t-il quelque chose que nous pourrions améliorer ?</a:t>
            </a:r>
          </a:p>
          <a:p>
            <a:r>
              <a:rPr lang="en-CA" dirty="0"/>
              <a:t>Y a-t-il des choses que nous devrions cesser de faire ?</a:t>
            </a:r>
          </a:p>
          <a:p>
            <a:endParaRPr lang="en-CA" dirty="0"/>
          </a:p>
          <a:p>
            <a:endParaRPr lang="en-CA" dirty="0"/>
          </a:p>
          <a:p>
            <a:endParaRPr lang="en-CA" dirty="0"/>
          </a:p>
          <a:p>
            <a:endParaRPr lang="en-CA" dirty="0"/>
          </a:p>
          <a:p>
            <a:endParaRPr lang="en-CA"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93636" y="3521925"/>
            <a:ext cx="1369198" cy="1369198"/>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375038" y="3010186"/>
            <a:ext cx="1447801" cy="1447801"/>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426226" y="3721855"/>
            <a:ext cx="2455108" cy="2455108"/>
          </a:xfrm>
          <a:prstGeom prst="rect">
            <a:avLst/>
          </a:prstGeom>
        </p:spPr>
      </p:pic>
    </p:spTree>
    <p:extLst>
      <p:ext uri="{BB962C8B-B14F-4D97-AF65-F5344CB8AC3E}">
        <p14:creationId xmlns:p14="http://schemas.microsoft.com/office/powerpoint/2010/main" val="1244212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3813"/>
            <a:ext cx="10515600" cy="763587"/>
          </a:xfrm>
        </p:spPr>
        <p:txBody>
          <a:bodyPr/>
          <a:lstStyle/>
          <a:p>
            <a:pPr>
              <a:defRPr/>
            </a:pPr>
            <a:r>
              <a:rPr lang="en-US" sz="3200" dirty="0"/>
              <a:t>Virus de la fièvre catarrhale du mouton (BTV-3) en Europe</a:t>
            </a:r>
            <a:endParaRPr lang="en-CA" sz="3200" dirty="0"/>
          </a:p>
        </p:txBody>
      </p:sp>
      <p:sp>
        <p:nvSpPr>
          <p:cNvPr id="18435" name="Content Placeholder 9"/>
          <p:cNvSpPr>
            <a:spLocks noGrp="1"/>
          </p:cNvSpPr>
          <p:nvPr>
            <p:ph sz="half" idx="1"/>
          </p:nvPr>
        </p:nvSpPr>
        <p:spPr>
          <a:xfrm>
            <a:off x="723900" y="635000"/>
            <a:ext cx="6165850" cy="5664200"/>
          </a:xfrm>
        </p:spPr>
        <p:txBody>
          <a:bodyPr/>
          <a:lstStyle/>
          <a:p>
            <a:pPr marL="0" indent="0">
              <a:buFont typeface="Arial" panose="020B0604020202020204" pitchFamily="34" charset="0"/>
              <a:buNone/>
              <a:defRPr/>
            </a:pPr>
            <a:r>
              <a:rPr lang="en-CA" altLang="en-US" b="1" dirty="0"/>
              <a:t>Pays-Bas</a:t>
            </a:r>
          </a:p>
          <a:p>
            <a:pPr>
              <a:defRPr/>
            </a:pPr>
            <a:r>
              <a:rPr lang="en-CA" altLang="en-US" dirty="0"/>
              <a:t>Premiers cas signalés fin septembre 2023</a:t>
            </a:r>
          </a:p>
          <a:p>
            <a:pPr>
              <a:defRPr/>
            </a:pPr>
            <a:r>
              <a:rPr lang="en-CA" altLang="en-US" dirty="0"/>
              <a:t>Sérotype 3 </a:t>
            </a:r>
          </a:p>
          <a:p>
            <a:pPr>
              <a:defRPr/>
            </a:pPr>
            <a:r>
              <a:rPr lang="en-CA" altLang="en-US" dirty="0">
                <a:hlinkClick r:id="rId3"/>
              </a:rPr>
              <a:t>Rapports </a:t>
            </a:r>
            <a:r>
              <a:rPr lang="en-CA" altLang="en-US" dirty="0"/>
              <a:t>les plus </a:t>
            </a:r>
            <a:r>
              <a:rPr lang="en-CA" altLang="en-US" dirty="0">
                <a:hlinkClick r:id="rId3"/>
              </a:rPr>
              <a:t>récents</a:t>
            </a:r>
            <a:endParaRPr lang="en-CA" altLang="en-US" dirty="0"/>
          </a:p>
          <a:p>
            <a:pPr lvl="1">
              <a:defRPr/>
            </a:pPr>
            <a:r>
              <a:rPr lang="en-CA" altLang="en-US" dirty="0"/>
              <a:t>PCR positifs - 5355</a:t>
            </a:r>
          </a:p>
          <a:p>
            <a:pPr lvl="1">
              <a:defRPr/>
            </a:pPr>
            <a:r>
              <a:rPr lang="en-CA" altLang="en-US" dirty="0"/>
              <a:t>Cliniquement positif - 1563 (pas de PCR)</a:t>
            </a:r>
          </a:p>
          <a:p>
            <a:pPr>
              <a:defRPr/>
            </a:pPr>
            <a:r>
              <a:rPr lang="en-CA" altLang="en-US" dirty="0"/>
              <a:t>Cas chez les bovins et les ovins</a:t>
            </a:r>
          </a:p>
          <a:p>
            <a:pPr>
              <a:defRPr/>
            </a:pPr>
            <a:r>
              <a:rPr lang="en-CA" altLang="en-US" dirty="0"/>
              <a:t>L'origine de l'introduction reste incertaine</a:t>
            </a:r>
          </a:p>
          <a:p>
            <a:pPr>
              <a:defRPr/>
            </a:pPr>
            <a:r>
              <a:rPr lang="en-CA" altLang="en-US" dirty="0"/>
              <a:t>Cas rare : Une </a:t>
            </a:r>
            <a:r>
              <a:rPr lang="en-CA" altLang="en-US" dirty="0">
                <a:hlinkClick r:id="rId4"/>
              </a:rPr>
              <a:t>chienne </a:t>
            </a:r>
            <a:r>
              <a:rPr lang="en-CA" altLang="en-US" dirty="0"/>
              <a:t>enceinte de 3,5 ans a également été testée positive.</a:t>
            </a:r>
          </a:p>
          <a:p>
            <a:pPr lvl="1">
              <a:defRPr/>
            </a:pPr>
            <a:r>
              <a:rPr lang="en-CA" altLang="en-US" dirty="0"/>
              <a:t>Vivait dans une ferme laitière avec des bovins et des ovins.</a:t>
            </a:r>
          </a:p>
          <a:p>
            <a:pPr lvl="1">
              <a:defRPr/>
            </a:pPr>
            <a:endParaRPr lang="en-CA" altLang="en-US" dirty="0"/>
          </a:p>
        </p:txBody>
      </p:sp>
      <p:pic>
        <p:nvPicPr>
          <p:cNvPr id="1638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46925" y="635000"/>
            <a:ext cx="5045075" cy="6248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650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Un chien néerlandais atteint de fièvre catarrhale ovine - WUR</a:t>
            </a:r>
            <a:endParaRPr lang="en-CA" dirty="0"/>
          </a:p>
        </p:txBody>
      </p:sp>
      <p:sp>
        <p:nvSpPr>
          <p:cNvPr id="3" name="Content Placeholder 2"/>
          <p:cNvSpPr>
            <a:spLocks noGrp="1"/>
          </p:cNvSpPr>
          <p:nvPr>
            <p:ph sz="half" idx="1"/>
          </p:nvPr>
        </p:nvSpPr>
        <p:spPr/>
        <p:txBody>
          <a:bodyPr/>
          <a:lstStyle/>
          <a:p>
            <a:r>
              <a:rPr lang="en-CA" dirty="0"/>
              <a:t>Chien de 3,5 ans</a:t>
            </a:r>
          </a:p>
          <a:p>
            <a:r>
              <a:rPr lang="en-CA" dirty="0"/>
              <a:t>Signes cliniques</a:t>
            </a:r>
          </a:p>
          <a:p>
            <a:pPr lvl="1"/>
            <a:r>
              <a:rPr lang="en-CA" dirty="0"/>
              <a:t>Essoufflement</a:t>
            </a:r>
          </a:p>
          <a:p>
            <a:pPr lvl="1"/>
            <a:r>
              <a:rPr lang="en-CA" dirty="0"/>
              <a:t>Œdème pulmonaire</a:t>
            </a:r>
          </a:p>
          <a:p>
            <a:pPr lvl="1"/>
            <a:r>
              <a:rPr lang="en-CA" dirty="0"/>
              <a:t>Émaciation sévère et léthargie</a:t>
            </a:r>
          </a:p>
          <a:p>
            <a:r>
              <a:rPr lang="en-CA" dirty="0"/>
              <a:t>Ferme laitière néerlandaise avec bovins et ovins</a:t>
            </a:r>
          </a:p>
          <a:p>
            <a:r>
              <a:rPr lang="en-CA" dirty="0"/>
              <a:t>Chien diagnostiqué avant bovins et ovins diagnostiqués positifs </a:t>
            </a:r>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t>3</a:t>
            </a:fld>
            <a:endParaRPr lang="en-US"/>
          </a:p>
        </p:txBody>
      </p:sp>
      <p:pic>
        <p:nvPicPr>
          <p:cNvPr id="6" name="Content Placeholder 4"/>
          <p:cNvPicPr>
            <a:picLocks noChangeAspect="1"/>
          </p:cNvPicPr>
          <p:nvPr/>
        </p:nvPicPr>
        <p:blipFill>
          <a:blip r:embed="rId4"/>
          <a:stretch>
            <a:fillRect/>
          </a:stretch>
        </p:blipFill>
        <p:spPr bwMode="auto">
          <a:xfrm>
            <a:off x="6531768" y="1527858"/>
            <a:ext cx="4822032" cy="39251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8505372" y="5632379"/>
            <a:ext cx="2538026" cy="461665"/>
          </a:xfrm>
          <a:prstGeom prst="rect">
            <a:avLst/>
          </a:prstGeom>
        </p:spPr>
        <p:txBody>
          <a:bodyPr wrap="square">
            <a:spAutoFit/>
          </a:bodyPr>
          <a:lstStyle/>
          <a:p>
            <a:r>
              <a:rPr lang="en-CA" sz="1200" b="1" dirty="0">
                <a:hlinkClick r:id="rId5"/>
              </a:rPr>
              <a:t>https://microbewiki.kenyon.edu/index.php/File:Bluetongue.jpg </a:t>
            </a:r>
            <a:endParaRPr lang="en-CA" sz="1200" b="1" dirty="0"/>
          </a:p>
        </p:txBody>
      </p:sp>
    </p:spTree>
    <p:extLst>
      <p:ext uri="{BB962C8B-B14F-4D97-AF65-F5344CB8AC3E}">
        <p14:creationId xmlns:p14="http://schemas.microsoft.com/office/powerpoint/2010/main" val="297768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Un chien néerlandais atteint de fièvre catarrhale ovine - WUR</a:t>
            </a:r>
            <a:endParaRPr lang="en-CA" dirty="0"/>
          </a:p>
        </p:txBody>
      </p:sp>
      <p:sp>
        <p:nvSpPr>
          <p:cNvPr id="3" name="Content Placeholder 2"/>
          <p:cNvSpPr>
            <a:spLocks noGrp="1"/>
          </p:cNvSpPr>
          <p:nvPr>
            <p:ph sz="half" idx="1"/>
          </p:nvPr>
        </p:nvSpPr>
        <p:spPr/>
        <p:txBody>
          <a:bodyPr/>
          <a:lstStyle/>
          <a:p>
            <a:r>
              <a:rPr lang="en-US" dirty="0"/>
              <a:t>Les cas cliniques chez les canidés ont été observés chez des chiennes en gestation.</a:t>
            </a:r>
          </a:p>
          <a:p>
            <a:pPr marL="342900" indent="-342900"/>
            <a:r>
              <a:rPr lang="en-CA" dirty="0">
                <a:hlinkClick r:id="rId4"/>
              </a:rPr>
              <a:t>La fièvre catarrhale du mouton chez les chiens domestiques 2010</a:t>
            </a:r>
            <a:endParaRPr lang="en-CA" dirty="0"/>
          </a:p>
          <a:p>
            <a:pPr marL="342900" indent="-342900"/>
            <a:r>
              <a:rPr lang="en-US" dirty="0">
                <a:hlinkClick r:id="rId5"/>
              </a:rPr>
              <a:t>Présentation clinique et prise en charge d'une infection naturelle par le virus de la fièvre catarrhale du mouton chez une chienne Rottweiler en gestation (scielo.org.za)</a:t>
            </a:r>
            <a:endParaRPr lang="en-CA" dirty="0"/>
          </a:p>
          <a:p>
            <a:endParaRPr lang="en-CA" dirty="0"/>
          </a:p>
          <a:p>
            <a:pPr marL="0" indent="0">
              <a:buNone/>
            </a:pPr>
            <a:endParaRPr lang="en-CA" dirty="0"/>
          </a:p>
          <a:p>
            <a:pPr marL="0" indent="0">
              <a:buNone/>
            </a:pPr>
            <a:endParaRPr lang="en-CA" dirty="0"/>
          </a:p>
        </p:txBody>
      </p:sp>
      <p:sp>
        <p:nvSpPr>
          <p:cNvPr id="4" name="Content Placeholder 3"/>
          <p:cNvSpPr>
            <a:spLocks noGrp="1"/>
          </p:cNvSpPr>
          <p:nvPr>
            <p:ph sz="half" idx="2"/>
          </p:nvPr>
        </p:nvSpPr>
        <p:spPr/>
        <p:txBody>
          <a:bodyPr/>
          <a:lstStyle/>
          <a:p>
            <a:r>
              <a:rPr lang="en-CA" dirty="0"/>
              <a:t>Voies de transmission</a:t>
            </a:r>
          </a:p>
          <a:p>
            <a:pPr lvl="1"/>
            <a:r>
              <a:rPr lang="en-CA" dirty="0"/>
              <a:t>Transmis par la consommation de viande crue ou par le post-partum</a:t>
            </a:r>
          </a:p>
          <a:p>
            <a:pPr lvl="1"/>
            <a:r>
              <a:rPr lang="en-CA" dirty="0"/>
              <a:t>Transmission vectorielle par les moucherons</a:t>
            </a:r>
          </a:p>
          <a:p>
            <a:pPr lvl="1"/>
            <a:r>
              <a:rPr lang="en-CA" dirty="0"/>
              <a:t>Vaccins vivants contaminés contre la maladie de Carré</a:t>
            </a:r>
          </a:p>
          <a:p>
            <a:pPr lvl="1"/>
            <a:r>
              <a:rPr lang="en-CA" dirty="0"/>
              <a:t>Transmission iatrogène avec un extenseur de sperme contaminé (suspect)</a:t>
            </a:r>
          </a:p>
          <a:p>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t>4</a:t>
            </a:fld>
            <a:endParaRPr lang="en-US" dirty="0"/>
          </a:p>
        </p:txBody>
      </p:sp>
    </p:spTree>
    <p:extLst>
      <p:ext uri="{BB962C8B-B14F-4D97-AF65-F5344CB8AC3E}">
        <p14:creationId xmlns:p14="http://schemas.microsoft.com/office/powerpoint/2010/main" val="172276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7363" y="0"/>
            <a:ext cx="10515600" cy="1325563"/>
          </a:xfrm>
        </p:spPr>
        <p:txBody>
          <a:bodyPr/>
          <a:lstStyle/>
          <a:p>
            <a:pPr>
              <a:defRPr/>
            </a:pPr>
            <a:r>
              <a:rPr lang="en-US" sz="3200" dirty="0"/>
              <a:t>Virus de la fièvre catarrhale du mouton (BTV-3) en Europe</a:t>
            </a:r>
            <a:endParaRPr lang="en-CA" sz="3200" dirty="0"/>
          </a:p>
        </p:txBody>
      </p:sp>
      <p:sp>
        <p:nvSpPr>
          <p:cNvPr id="6" name="Content Placeholder 9"/>
          <p:cNvSpPr>
            <a:spLocks noGrp="1"/>
          </p:cNvSpPr>
          <p:nvPr>
            <p:ph sz="half" idx="1"/>
          </p:nvPr>
        </p:nvSpPr>
        <p:spPr>
          <a:xfrm>
            <a:off x="487363" y="1081088"/>
            <a:ext cx="11628437" cy="5186362"/>
          </a:xfrm>
        </p:spPr>
        <p:txBody>
          <a:bodyPr/>
          <a:lstStyle/>
          <a:p>
            <a:pPr marL="0" indent="0">
              <a:buFont typeface="Arial" panose="020B0604020202020204" pitchFamily="34" charset="0"/>
              <a:buNone/>
              <a:defRPr/>
            </a:pPr>
            <a:r>
              <a:rPr lang="en-CA" altLang="en-US" b="1" dirty="0"/>
              <a:t>ROYAUME-UNI</a:t>
            </a:r>
            <a:endParaRPr lang="en-CA" altLang="en-US" dirty="0"/>
          </a:p>
          <a:p>
            <a:pPr>
              <a:defRPr/>
            </a:pPr>
            <a:r>
              <a:rPr lang="en-CA" altLang="en-US" dirty="0"/>
              <a:t>Début novembre, 1</a:t>
            </a:r>
            <a:r>
              <a:rPr lang="en-CA" altLang="en-US" baseline="30000" dirty="0"/>
              <a:t>st</a:t>
            </a:r>
            <a:r>
              <a:rPr lang="en-CA" altLang="en-US" dirty="0"/>
              <a:t> cas de sérotype 3 du virus de la fièvre catarrhale du mouton chez des bovins dans le </a:t>
            </a:r>
            <a:r>
              <a:rPr lang="en-CA" altLang="en-US" dirty="0">
                <a:hlinkClick r:id="rId3"/>
              </a:rPr>
              <a:t>Kent</a:t>
            </a:r>
            <a:endParaRPr lang="en-CA" altLang="en-US" dirty="0"/>
          </a:p>
          <a:p>
            <a:pPr>
              <a:defRPr/>
            </a:pPr>
            <a:r>
              <a:rPr lang="en-CA" altLang="en-US" dirty="0"/>
              <a:t>D'autres cas ont ensuite continué à être signalés</a:t>
            </a:r>
          </a:p>
          <a:p>
            <a:pPr>
              <a:defRPr/>
            </a:pPr>
            <a:r>
              <a:rPr lang="en-US" altLang="en-US" dirty="0"/>
              <a:t>Au 1er mars, </a:t>
            </a:r>
            <a:r>
              <a:rPr lang="en-CA" dirty="0"/>
              <a:t>123 cas de BTV ont été confirmés en </a:t>
            </a:r>
            <a:r>
              <a:rPr lang="en-CA" dirty="0">
                <a:hlinkClick r:id="rId4"/>
              </a:rPr>
              <a:t>Angleterre </a:t>
            </a:r>
            <a:r>
              <a:rPr lang="en-CA" dirty="0"/>
              <a:t>sur 73 sites dans 4 comtés.</a:t>
            </a:r>
          </a:p>
          <a:p>
            <a:pPr lvl="1">
              <a:defRPr/>
            </a:pPr>
            <a:r>
              <a:rPr lang="en-CA" dirty="0"/>
              <a:t>116 cas chez les bovins, 7 cas chez les ovins </a:t>
            </a:r>
          </a:p>
          <a:p>
            <a:pPr lvl="1">
              <a:defRPr/>
            </a:pPr>
            <a:r>
              <a:rPr lang="en-CA" dirty="0"/>
              <a:t>Le sérotype 3 du virus de la fièvre catarrhale ovine a été détecté dans le Kent, le Suffolk, le Norfolk et la région de l'Oregon.</a:t>
            </a:r>
          </a:p>
          <a:p>
            <a:pPr>
              <a:defRPr/>
            </a:pPr>
            <a:r>
              <a:rPr lang="en-CA" dirty="0"/>
              <a:t>Il n'y a toujours pas de preuve que le BTV circule actuellement chez les moucherons en Grande-Bretagne, période saisonnière à faible vecteur.</a:t>
            </a:r>
          </a:p>
          <a:p>
            <a:pPr>
              <a:defRPr/>
            </a:pPr>
            <a:r>
              <a:rPr lang="en-CA" altLang="en-US" dirty="0"/>
              <a:t>Le 19 février, des zones de contrôle temporaires </a:t>
            </a:r>
            <a:r>
              <a:rPr lang="en-CA" dirty="0"/>
              <a:t>ont été levées </a:t>
            </a:r>
            <a:r>
              <a:rPr lang="en-CA" altLang="en-US" dirty="0"/>
              <a:t>dans le </a:t>
            </a:r>
            <a:r>
              <a:rPr lang="en-CA" dirty="0"/>
              <a:t>Kent, le Norfolk et certaines parties du Suffolk.</a:t>
            </a:r>
          </a:p>
          <a:p>
            <a:pPr>
              <a:defRPr/>
            </a:pPr>
            <a:endParaRPr lang="en-CA" altLang="en-US" dirty="0"/>
          </a:p>
        </p:txBody>
      </p:sp>
      <p:sp>
        <p:nvSpPr>
          <p:cNvPr id="18436" name="Rectangle 2"/>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85402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7363" y="0"/>
            <a:ext cx="10515600" cy="1325563"/>
          </a:xfrm>
        </p:spPr>
        <p:txBody>
          <a:bodyPr/>
          <a:lstStyle/>
          <a:p>
            <a:pPr>
              <a:defRPr/>
            </a:pPr>
            <a:r>
              <a:rPr lang="en-US" sz="3200" dirty="0"/>
              <a:t>Virus de la fièvre catarrhale du mouton (BTV-3) en Europe</a:t>
            </a:r>
            <a:endParaRPr lang="en-CA" sz="3200" dirty="0"/>
          </a:p>
        </p:txBody>
      </p:sp>
      <p:sp>
        <p:nvSpPr>
          <p:cNvPr id="18435" name="Content Placeholder 9"/>
          <p:cNvSpPr>
            <a:spLocks noGrp="1"/>
          </p:cNvSpPr>
          <p:nvPr>
            <p:ph sz="half" idx="1"/>
          </p:nvPr>
        </p:nvSpPr>
        <p:spPr>
          <a:xfrm>
            <a:off x="596900" y="995363"/>
            <a:ext cx="12433300" cy="5205412"/>
          </a:xfrm>
        </p:spPr>
        <p:txBody>
          <a:bodyPr/>
          <a:lstStyle/>
          <a:p>
            <a:pPr marL="0" indent="0">
              <a:buFont typeface="Arial" panose="020B0604020202020204" pitchFamily="34" charset="0"/>
              <a:buNone/>
              <a:defRPr/>
            </a:pPr>
            <a:r>
              <a:rPr lang="en-CA" altLang="en-US" b="1" dirty="0">
                <a:hlinkClick r:id="rId3"/>
              </a:rPr>
              <a:t>Belgique</a:t>
            </a:r>
            <a:endParaRPr lang="en-CA" altLang="en-US" dirty="0"/>
          </a:p>
          <a:p>
            <a:pPr>
              <a:defRPr/>
            </a:pPr>
            <a:r>
              <a:rPr lang="en-CA" altLang="en-US" dirty="0"/>
              <a:t>Fin septembre, 1</a:t>
            </a:r>
            <a:r>
              <a:rPr lang="en-CA" altLang="en-US" baseline="30000" dirty="0"/>
              <a:t>st</a:t>
            </a:r>
            <a:r>
              <a:rPr lang="en-CA" altLang="en-US" dirty="0"/>
              <a:t> cas de BTV sérotype 3 chez des moutons à </a:t>
            </a:r>
            <a:r>
              <a:rPr lang="en-CA" altLang="en-US" dirty="0" err="1">
                <a:hlinkClick r:id="rId3"/>
              </a:rPr>
              <a:t>Merksplas</a:t>
            </a:r>
            <a:endParaRPr lang="en-CA" altLang="en-US" dirty="0"/>
          </a:p>
          <a:p>
            <a:pPr>
              <a:defRPr/>
            </a:pPr>
            <a:r>
              <a:rPr lang="en-CA" altLang="en-US" dirty="0"/>
              <a:t>Près de la frontière avec les Pays-Bas</a:t>
            </a:r>
          </a:p>
          <a:p>
            <a:pPr>
              <a:defRPr/>
            </a:pPr>
            <a:r>
              <a:rPr lang="en-CA" altLang="en-US" dirty="0"/>
              <a:t>Aucun autre cas n'a été signalé depuis</a:t>
            </a:r>
            <a:endParaRPr lang="en-CA" altLang="en-US" b="1" dirty="0"/>
          </a:p>
          <a:p>
            <a:pPr marL="0" indent="0">
              <a:buFont typeface="Arial" panose="020B0604020202020204" pitchFamily="34" charset="0"/>
              <a:buNone/>
              <a:defRPr/>
            </a:pPr>
            <a:r>
              <a:rPr lang="en-CA" altLang="en-US" b="1" dirty="0">
                <a:hlinkClick r:id="rId4"/>
              </a:rPr>
              <a:t>Allemagne</a:t>
            </a:r>
            <a:endParaRPr lang="en-CA" altLang="en-US" b="1" dirty="0"/>
          </a:p>
          <a:p>
            <a:pPr>
              <a:defRPr/>
            </a:pPr>
            <a:r>
              <a:rPr lang="en-CA" altLang="en-US" dirty="0"/>
              <a:t>Début octobre, 1</a:t>
            </a:r>
            <a:r>
              <a:rPr lang="en-CA" altLang="en-US" baseline="30000" dirty="0"/>
              <a:t>st</a:t>
            </a:r>
            <a:r>
              <a:rPr lang="en-CA" altLang="en-US" dirty="0"/>
              <a:t> cas de BTV sérotype 3 à </a:t>
            </a:r>
            <a:r>
              <a:rPr lang="en-CA" altLang="en-US" dirty="0">
                <a:hlinkClick r:id="rId5"/>
              </a:rPr>
              <a:t>Clèves</a:t>
            </a:r>
            <a:endParaRPr lang="en-CA" altLang="en-US" dirty="0"/>
          </a:p>
          <a:p>
            <a:pPr>
              <a:defRPr/>
            </a:pPr>
            <a:r>
              <a:rPr lang="en-CA" altLang="en-US" dirty="0"/>
              <a:t>Près de la frontière avec les Pays-Bas</a:t>
            </a:r>
          </a:p>
          <a:p>
            <a:pPr>
              <a:defRPr/>
            </a:pPr>
            <a:r>
              <a:rPr lang="en-CA" altLang="en-US" dirty="0"/>
              <a:t>Cas chez les bovins et les ovins</a:t>
            </a:r>
          </a:p>
          <a:p>
            <a:pPr>
              <a:defRPr/>
            </a:pPr>
            <a:r>
              <a:rPr lang="en-CA" altLang="en-US" dirty="0"/>
              <a:t>Jusqu'au 29 février, 28 </a:t>
            </a:r>
            <a:r>
              <a:rPr lang="en-CA" altLang="en-US" dirty="0" err="1"/>
              <a:t>épidemie</a:t>
            </a:r>
            <a:r>
              <a:rPr lang="en-CA" altLang="en-US" dirty="0"/>
              <a:t> </a:t>
            </a:r>
            <a:r>
              <a:rPr lang="en-CA" altLang="en-US" dirty="0" err="1"/>
              <a:t>ont</a:t>
            </a:r>
            <a:r>
              <a:rPr lang="en-CA" altLang="en-US" dirty="0"/>
              <a:t> </a:t>
            </a:r>
          </a:p>
          <a:p>
            <a:pPr marL="0" indent="0">
              <a:buNone/>
              <a:defRPr/>
            </a:pPr>
            <a:r>
              <a:rPr lang="en-CA" altLang="en-US" dirty="0" err="1"/>
              <a:t>été</a:t>
            </a:r>
            <a:r>
              <a:rPr lang="en-CA" altLang="en-US" dirty="0"/>
              <a:t> signalés.</a:t>
            </a:r>
          </a:p>
          <a:p>
            <a:pPr>
              <a:defRPr/>
            </a:pPr>
            <a:r>
              <a:rPr lang="en-CA" altLang="en-US" dirty="0"/>
              <a:t>L'expansion vers l'ouest</a:t>
            </a:r>
          </a:p>
        </p:txBody>
      </p:sp>
      <p:sp>
        <p:nvSpPr>
          <p:cNvPr id="20484" name="Rectangle 2"/>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0485" name="TextBox 7"/>
          <p:cNvSpPr txBox="1">
            <a:spLocks noChangeArrowheads="1"/>
          </p:cNvSpPr>
          <p:nvPr/>
        </p:nvSpPr>
        <p:spPr bwMode="auto">
          <a:xfrm>
            <a:off x="6456363" y="6530975"/>
            <a:ext cx="4867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Signaux TVB : avril 2015 - mars 2024</a:t>
            </a:r>
            <a:endParaRPr kumimoji="0" lang="en-CA" alt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20486"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67500" y="4064002"/>
            <a:ext cx="5524501" cy="246696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384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161925"/>
            <a:ext cx="10515600" cy="1325563"/>
          </a:xfrm>
        </p:spPr>
        <p:txBody>
          <a:bodyPr/>
          <a:lstStyle/>
          <a:p>
            <a:pPr marL="0" indent="0">
              <a:buFont typeface="Arial" panose="020B0604020202020204" pitchFamily="34" charset="0"/>
              <a:buNone/>
              <a:defRPr/>
            </a:pPr>
            <a:r>
              <a:rPr lang="en-CA" sz="3200" dirty="0">
                <a:hlinkClick r:id="rId3"/>
              </a:rPr>
              <a:t>Récupération de séquences du sérotype 6 du virus de la fièvre catarrhale du mouton </a:t>
            </a:r>
            <a:r>
              <a:rPr lang="en-CA" sz="3200" dirty="0" err="1">
                <a:hlinkClick r:id="rId3"/>
              </a:rPr>
              <a:t>multiréassortant </a:t>
            </a:r>
            <a:r>
              <a:rPr lang="en-CA" sz="3200" dirty="0">
                <a:hlinkClick r:id="rId3"/>
              </a:rPr>
              <a:t>chez un cerf mulet (</a:t>
            </a:r>
            <a:r>
              <a:rPr lang="en-CA" sz="3200" dirty="0" err="1">
                <a:hlinkClick r:id="rId3"/>
              </a:rPr>
              <a:t>Odocoileus hemionus) </a:t>
            </a:r>
            <a:r>
              <a:rPr lang="en-CA" sz="3200" dirty="0">
                <a:hlinkClick r:id="rId3"/>
              </a:rPr>
              <a:t>et un mouton de Dorset (</a:t>
            </a:r>
            <a:r>
              <a:rPr lang="en-CA" sz="3200" dirty="0" err="1">
                <a:hlinkClick r:id="rId3"/>
              </a:rPr>
              <a:t>Ovis aries) </a:t>
            </a:r>
            <a:r>
              <a:rPr lang="en-CA" sz="3200" dirty="0">
                <a:hlinkClick r:id="rId3"/>
              </a:rPr>
              <a:t>au Colorado</a:t>
            </a:r>
            <a:endParaRPr lang="en-CA" sz="3200" dirty="0"/>
          </a:p>
        </p:txBody>
      </p:sp>
      <p:sp>
        <p:nvSpPr>
          <p:cNvPr id="30723" name="Text Placeholder 2"/>
          <p:cNvSpPr>
            <a:spLocks noGrp="1"/>
          </p:cNvSpPr>
          <p:nvPr>
            <p:ph type="body" sz="quarter" idx="13"/>
          </p:nvPr>
        </p:nvSpPr>
        <p:spPr>
          <a:xfrm>
            <a:off x="431800" y="2024743"/>
            <a:ext cx="11488057" cy="4696732"/>
          </a:xfrm>
        </p:spPr>
        <p:txBody>
          <a:bodyPr/>
          <a:lstStyle/>
          <a:p>
            <a:pPr>
              <a:spcAft>
                <a:spcPts val="1200"/>
              </a:spcAft>
              <a:defRPr/>
            </a:pPr>
            <a:r>
              <a:rPr lang="en-CA" sz="3200" dirty="0"/>
              <a:t>Découverte de deux </a:t>
            </a:r>
            <a:r>
              <a:rPr lang="en-CA" sz="3200" dirty="0" err="1"/>
              <a:t>réassortement</a:t>
            </a:r>
            <a:r>
              <a:rPr lang="en-CA" sz="3200" dirty="0"/>
              <a:t> du virus de la fièvre catarrhale du mouton de sérotype 6 (BTV-6) récupérés sur un mouton domestique et un cerf mulet en liberté dans le nord du Colorado</a:t>
            </a:r>
          </a:p>
          <a:p>
            <a:pPr>
              <a:spcAft>
                <a:spcPts val="1200"/>
              </a:spcAft>
              <a:defRPr/>
            </a:pPr>
            <a:r>
              <a:rPr lang="en-CA" sz="3200" dirty="0"/>
              <a:t>Les résultats reflètent le mouvement de sérotypes géographiquement distincts du BTV dans d'importantes zones agricoles des États-Unis et démontrent un réassortiment avec des sérotypes circulant à l'échelle régionale.</a:t>
            </a:r>
          </a:p>
          <a:p>
            <a:pPr>
              <a:defRPr/>
            </a:pPr>
            <a:r>
              <a:rPr lang="en-CA" sz="3200" dirty="0"/>
              <a:t>Le séquençage du génome entier des isolats du BTV-6 dans l'ouest des États-Unis n'a pas été entrepris</a:t>
            </a:r>
          </a:p>
          <a:p>
            <a:pPr>
              <a:defRPr/>
            </a:pPr>
            <a:endParaRPr lang="en-CA" sz="3200" dirty="0"/>
          </a:p>
        </p:txBody>
      </p:sp>
      <p:sp>
        <p:nvSpPr>
          <p:cNvPr id="4" name="Slide Number Placeholder 3"/>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B6E6E-E699-46A8-A724-EA305FD242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2533" name="Rectangle 2"/>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68123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lstStyle/>
          <a:p>
            <a:pPr marL="0" indent="0">
              <a:buFont typeface="Arial" panose="020B0604020202020204" pitchFamily="34" charset="0"/>
              <a:buNone/>
              <a:defRPr/>
            </a:pPr>
            <a:r>
              <a:rPr lang="en-US" altLang="en-US" sz="2400" dirty="0">
                <a:hlinkClick r:id="rId3"/>
              </a:rPr>
              <a:t>Une nouvelle souche de sérotype 2 du virus de la fièvre catarrhale du mouton isolée chez un cerf de Virginie (</a:t>
            </a:r>
            <a:r>
              <a:rPr lang="en-US" altLang="en-US" sz="2400" dirty="0" err="1">
                <a:hlinkClick r:id="rId3"/>
              </a:rPr>
              <a:t>Odocoileus virginianus) </a:t>
            </a:r>
            <a:r>
              <a:rPr lang="en-US" altLang="en-US" sz="2400" dirty="0">
                <a:hlinkClick r:id="rId3"/>
              </a:rPr>
              <a:t>élevé en Floride provient d'un réassortiment de segments de gènes dérivés de sérotypes co-circulant dans le sud-est des États-Unis.</a:t>
            </a:r>
            <a:endParaRPr lang="en-US" altLang="en-US" sz="2400" dirty="0"/>
          </a:p>
        </p:txBody>
      </p:sp>
      <p:sp>
        <p:nvSpPr>
          <p:cNvPr id="3" name="Content Placeholder 2"/>
          <p:cNvSpPr>
            <a:spLocks noGrp="1"/>
          </p:cNvSpPr>
          <p:nvPr>
            <p:ph sz="half" idx="1"/>
          </p:nvPr>
        </p:nvSpPr>
        <p:spPr>
          <a:xfrm>
            <a:off x="838200" y="1571625"/>
            <a:ext cx="5181600" cy="4194175"/>
          </a:xfrm>
        </p:spPr>
        <p:txBody>
          <a:bodyPr/>
          <a:lstStyle/>
          <a:p>
            <a:pPr>
              <a:defRPr/>
            </a:pPr>
            <a:r>
              <a:rPr lang="en-CA" dirty="0"/>
              <a:t>Nouvelle souche </a:t>
            </a:r>
            <a:r>
              <a:rPr lang="en-CA" dirty="0" err="1"/>
              <a:t>réassortie du </a:t>
            </a:r>
            <a:r>
              <a:rPr lang="en-CA" dirty="0"/>
              <a:t>BTV-2 détectée chez le cerf à queue blanche en Floride</a:t>
            </a:r>
          </a:p>
          <a:p>
            <a:pPr>
              <a:defRPr/>
            </a:pPr>
            <a:r>
              <a:rPr lang="en-CA" dirty="0"/>
              <a:t>Probablement due à l'acquisition de segments de génome provenant de souches de BTV co-circulant en Floride et en Louisiane.</a:t>
            </a:r>
          </a:p>
          <a:p>
            <a:pPr>
              <a:defRPr/>
            </a:pPr>
            <a:r>
              <a:rPr lang="en-CA" dirty="0"/>
              <a:t>Les résultats indiquent que des souches de BTV non caractérisées génétiquement peuvent circuler dans le sud-est des États-Unis.</a:t>
            </a:r>
          </a:p>
          <a:p>
            <a:endParaRPr lang="en-CA" dirty="0"/>
          </a:p>
        </p:txBody>
      </p:sp>
      <p:sp>
        <p:nvSpPr>
          <p:cNvPr id="5" name="Content Placeholder 4"/>
          <p:cNvSpPr>
            <a:spLocks noGrp="1"/>
          </p:cNvSpPr>
          <p:nvPr>
            <p:ph sz="half" idx="2"/>
          </p:nvPr>
        </p:nvSpPr>
        <p:spPr/>
        <p:txBody>
          <a:bodyPr/>
          <a:lstStyle/>
          <a:p>
            <a:pPr marL="0" indent="0">
              <a:buNone/>
            </a:pPr>
            <a:endParaRPr lang="en-CA" dirty="0"/>
          </a:p>
          <a:p>
            <a:pPr marL="0" indent="0">
              <a:buNone/>
            </a:pPr>
            <a:r>
              <a:rPr lang="en-CA" b="1" dirty="0"/>
              <a:t>Question : </a:t>
            </a:r>
          </a:p>
          <a:p>
            <a:pPr marL="0" indent="0">
              <a:buNone/>
            </a:pPr>
            <a:r>
              <a:rPr lang="en-CA" dirty="0"/>
              <a:t>Quelles sont les implications des réassortiments pour le Canada ?</a:t>
            </a:r>
          </a:p>
        </p:txBody>
      </p:sp>
      <p:sp>
        <p:nvSpPr>
          <p:cNvPr id="4" name="Slide Number Placeholder 3"/>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B6E6E-E699-46A8-A724-EA305FD242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2533" name="Rectangle 2"/>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38168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365125"/>
            <a:ext cx="7598229" cy="1325563"/>
          </a:xfrm>
        </p:spPr>
        <p:txBody>
          <a:bodyPr/>
          <a:lstStyle/>
          <a:p>
            <a:r>
              <a:rPr lang="en-CA" sz="2800" dirty="0"/>
              <a:t>L'encéphalite équine occidentale en Amérique du Sud </a:t>
            </a:r>
          </a:p>
        </p:txBody>
      </p:sp>
      <p:sp>
        <p:nvSpPr>
          <p:cNvPr id="5" name="Content Placeholder 4"/>
          <p:cNvSpPr>
            <a:spLocks noGrp="1"/>
          </p:cNvSpPr>
          <p:nvPr>
            <p:ph sz="half" idx="1"/>
          </p:nvPr>
        </p:nvSpPr>
        <p:spPr>
          <a:xfrm>
            <a:off x="838200" y="1825625"/>
            <a:ext cx="5747795" cy="4351338"/>
          </a:xfrm>
        </p:spPr>
        <p:txBody>
          <a:bodyPr/>
          <a:lstStyle/>
          <a:p>
            <a:r>
              <a:rPr lang="en-CA" dirty="0"/>
              <a:t>Épidémie d'encéphalite équine occidentale en Amérique du Sud</a:t>
            </a:r>
          </a:p>
          <a:p>
            <a:r>
              <a:rPr lang="en-CA" altLang="en-US" dirty="0"/>
              <a:t>Derniers cas humains 1982/83 et 1996</a:t>
            </a:r>
          </a:p>
          <a:p>
            <a:r>
              <a:rPr lang="en-CA" altLang="en-US" dirty="0"/>
              <a:t>Les derniers cas de chevaux en Argentine remontent à 1988</a:t>
            </a:r>
          </a:p>
          <a:p>
            <a:endParaRPr lang="en-CA" dirty="0"/>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fld id="{CE405005-A2BD-4EA7-A4F2-ECC9917BDC51}" type="slidenum">
              <a:rPr lang="en-US" smtClean="0"/>
              <a:t>9</a:t>
            </a:fld>
            <a:endParaRPr lang="en-US"/>
          </a:p>
        </p:txBody>
      </p:sp>
      <p:pic>
        <p:nvPicPr>
          <p:cNvPr id="7"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063393" y="78009"/>
            <a:ext cx="4764430" cy="6098954"/>
          </a:xfrm>
        </p:spPr>
      </p:pic>
    </p:spTree>
    <p:extLst>
      <p:ext uri="{BB962C8B-B14F-4D97-AF65-F5344CB8AC3E}">
        <p14:creationId xmlns:p14="http://schemas.microsoft.com/office/powerpoint/2010/main" val="193938570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21692</TotalTime>
  <Words>1624</Words>
  <Application>Microsoft Office PowerPoint</Application>
  <PresentationFormat>Widescreen</PresentationFormat>
  <Paragraphs>150</Paragraphs>
  <Slides>14</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Calibri Light</vt:lpstr>
      <vt:lpstr>2_Office Theme</vt:lpstr>
      <vt:lpstr>3_Office Theme</vt:lpstr>
      <vt:lpstr>Communauté des maladies émergentes et zoonotiques Identifier les risques émergents grâce à l'intelligence collective</vt:lpstr>
      <vt:lpstr>Virus de la fièvre catarrhale du mouton (BTV-3) en Europe</vt:lpstr>
      <vt:lpstr>Un chien néerlandais atteint de fièvre catarrhale ovine - WUR</vt:lpstr>
      <vt:lpstr>Un chien néerlandais atteint de fièvre catarrhale ovine - WUR</vt:lpstr>
      <vt:lpstr>Virus de la fièvre catarrhale du mouton (BTV-3) en Europe</vt:lpstr>
      <vt:lpstr>Virus de la fièvre catarrhale du mouton (BTV-3) en Europe</vt:lpstr>
      <vt:lpstr>Récupération de séquences du sérotype 6 du virus de la fièvre catarrhale du mouton multiréassortant chez un cerf mulet (Odocoileus hemionus) et un mouton de Dorset (Ovis aries) au Colorado</vt:lpstr>
      <vt:lpstr>Une nouvelle souche de sérotype 2 du virus de la fièvre catarrhale du mouton isolée chez un cerf de Virginie (Odocoileus virginianus) élevé en Floride provient d'un réassortiment de segments de gènes dérivés de sérotypes co-circulant dans le sud-est des États-Unis.</vt:lpstr>
      <vt:lpstr>L'encéphalite équine occidentale en Amérique du Sud </vt:lpstr>
      <vt:lpstr>Cas équins en Argentine</vt:lpstr>
      <vt:lpstr>Une autre surprise avec l'encéphalomyélite équine : à Baradero, un mouton a été infecté - Infocampo</vt:lpstr>
      <vt:lpstr>Risque accru d'entrée de la fièvre aphteuse en Europe - Swine news - pig333, pig to pork community</vt:lpstr>
      <vt:lpstr>Résultats scientifiques</vt:lpstr>
      <vt:lpstr>Enquête sur les groupes du réseau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docId:2CA2BA7D05B8D1AE67DD844DCEF8E187</cp:keywords>
  <cp:lastModifiedBy>Murray Gillies</cp:lastModifiedBy>
  <cp:revision>459</cp:revision>
  <dcterms:created xsi:type="dcterms:W3CDTF">2020-02-07T23:34:08Z</dcterms:created>
  <dcterms:modified xsi:type="dcterms:W3CDTF">2024-03-05T20:18:22Z</dcterms:modified>
</cp:coreProperties>
</file>